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sldIdLst>
    <p:sldId id="256" r:id="rId2"/>
    <p:sldId id="321" r:id="rId3"/>
    <p:sldId id="322" r:id="rId4"/>
    <p:sldId id="332" r:id="rId5"/>
    <p:sldId id="333" r:id="rId6"/>
    <p:sldId id="334" r:id="rId7"/>
    <p:sldId id="293" r:id="rId8"/>
    <p:sldId id="298" r:id="rId9"/>
    <p:sldId id="299" r:id="rId10"/>
    <p:sldId id="300" r:id="rId11"/>
    <p:sldId id="312" r:id="rId12"/>
    <p:sldId id="266" r:id="rId13"/>
    <p:sldId id="318" r:id="rId14"/>
    <p:sldId id="283" r:id="rId15"/>
    <p:sldId id="282" r:id="rId16"/>
    <p:sldId id="267" r:id="rId17"/>
    <p:sldId id="269" r:id="rId18"/>
    <p:sldId id="328" r:id="rId19"/>
    <p:sldId id="330" r:id="rId20"/>
    <p:sldId id="329" r:id="rId21"/>
    <p:sldId id="292" r:id="rId22"/>
    <p:sldId id="271" r:id="rId23"/>
    <p:sldId id="335" r:id="rId24"/>
    <p:sldId id="273" r:id="rId25"/>
    <p:sldId id="331" r:id="rId26"/>
    <p:sldId id="316" r:id="rId27"/>
    <p:sldId id="317" r:id="rId28"/>
    <p:sldId id="323" r:id="rId29"/>
    <p:sldId id="291" r:id="rId30"/>
    <p:sldId id="294" r:id="rId31"/>
    <p:sldId id="295" r:id="rId32"/>
    <p:sldId id="296" r:id="rId33"/>
    <p:sldId id="297" r:id="rId34"/>
    <p:sldId id="286" r:id="rId35"/>
    <p:sldId id="303" r:id="rId36"/>
    <p:sldId id="287" r:id="rId37"/>
    <p:sldId id="290" r:id="rId38"/>
    <p:sldId id="319" r:id="rId39"/>
    <p:sldId id="324" r:id="rId40"/>
    <p:sldId id="325" r:id="rId41"/>
    <p:sldId id="326" r:id="rId42"/>
    <p:sldId id="313" r:id="rId43"/>
    <p:sldId id="314" r:id="rId44"/>
    <p:sldId id="315" r:id="rId45"/>
    <p:sldId id="301" r:id="rId46"/>
    <p:sldId id="302" r:id="rId47"/>
    <p:sldId id="288" r:id="rId48"/>
    <p:sldId id="308" r:id="rId49"/>
    <p:sldId id="309" r:id="rId50"/>
    <p:sldId id="307" r:id="rId5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182D-7E1A-4796-8BAE-53DA72702D38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910B-30C2-46F5-9225-03A4405611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67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Firstly let me say that I do not have all knowledge about orchids,/ but I do have many years experience of growing orchids,/ particularly since the early 1990’s. My interest in orchids began when I was five,/ when a relative gave me my first Cymbidium. I really became quite interested in the mid nineties when I joined my first orchid society. I quickly found out,/ that you could place 5 growers in a room/ and end up with fifteen different solutions for the one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910B-30C2-46F5-9225-03A44056113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08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Always remember that just because a plant has been awarded a FCC does not mean that you have a champion orchid in your green house.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910B-30C2-46F5-9225-03A44056113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998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910B-30C2-46F5-9225-03A44056113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913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910B-30C2-46F5-9225-03A44056113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23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NOTE A COMPLETE ABSENCE OF SLOW RELEASE FERTILISER IN THIS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910B-30C2-46F5-9225-03A440561131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62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QUESTION THAT YOU OFTEN ASK YOURSELF IS ‘HOW OFTEN SHOULD I WATER. AGAIN THERE ARE MANY theories going back to the slide on the root system this is what I 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910B-30C2-46F5-9225-03A440561131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672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what time should I water. 22 March to 21 September during the morning, 22 September to 21 March of an evening. Stomata of leaf will absorbed fertilizer during </a:t>
            </a:r>
            <a:r>
              <a:rPr lang="en-US"/>
              <a:t>the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910B-30C2-46F5-9225-03A440561131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44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 WILL ALSO POINT OUT THAT BOTH FUNGUCIDES AND INSECTIDES SHOULD BE WITHIN THIS RANGE OF PH ALSO TO ALLOW THE EXTENTION OF THE EFFECTIVENESS OF THESE SPRAYS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910B-30C2-46F5-9225-03A440561131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77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Queensland Hydroponics Casey Street Aitkenvale.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910B-30C2-46F5-9225-03A440561131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86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36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34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28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79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022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6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24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57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24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11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60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D4AA3-A6B9-4000-811F-D7D1A1BB795E}" type="datetimeFigureOut">
              <a:rPr lang="en-AU" smtClean="0"/>
              <a:t>8/11/2020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DB3D4-66B6-44FD-850A-0AB8CA88DB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5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9600" b="1" dirty="0">
                <a:solidFill>
                  <a:srgbClr val="FFC000"/>
                </a:solidFill>
              </a:rPr>
              <a:t>Fertilisers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914650"/>
            <a:ext cx="6400800" cy="1314450"/>
          </a:xfrm>
        </p:spPr>
        <p:txBody>
          <a:bodyPr>
            <a:noAutofit/>
          </a:bodyPr>
          <a:lstStyle/>
          <a:p>
            <a:r>
              <a:rPr lang="en-AU" sz="13800" b="1" dirty="0">
                <a:solidFill>
                  <a:srgbClr val="FFC000"/>
                </a:solidFill>
              </a:rPr>
              <a:t>And</a:t>
            </a:r>
            <a:r>
              <a:rPr lang="en-AU" sz="13800" b="1" dirty="0">
                <a:solidFill>
                  <a:schemeClr val="tx1"/>
                </a:solidFill>
              </a:rPr>
              <a:t> </a:t>
            </a:r>
            <a:r>
              <a:rPr lang="en-AU" sz="13800" b="1" dirty="0">
                <a:solidFill>
                  <a:srgbClr val="FFC000"/>
                </a:solidFill>
              </a:rPr>
              <a:t>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2053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>
                <a:solidFill>
                  <a:srgbClr val="FFC000"/>
                </a:solidFill>
              </a:rPr>
              <a:t>ORCHIDS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" y="-20538"/>
            <a:ext cx="1449394" cy="1322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24" y="-20538"/>
            <a:ext cx="2004888" cy="1997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291830"/>
            <a:ext cx="1531245" cy="185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14" y="3428924"/>
            <a:ext cx="1950190" cy="16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7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6" y="51470"/>
            <a:ext cx="776567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4155926"/>
            <a:ext cx="3024336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FFC000"/>
                </a:solidFill>
              </a:rPr>
              <a:t>Bi- Foliate </a:t>
            </a:r>
          </a:p>
        </p:txBody>
      </p:sp>
    </p:spTree>
    <p:extLst>
      <p:ext uri="{BB962C8B-B14F-4D97-AF65-F5344CB8AC3E}">
        <p14:creationId xmlns:p14="http://schemas.microsoft.com/office/powerpoint/2010/main" val="216074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9502"/>
            <a:ext cx="4968552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C000"/>
                </a:solidFill>
              </a:rPr>
              <a:t>POTTING MATERIALS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7560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rgbClr val="FFC000"/>
                </a:solidFill>
              </a:rPr>
              <a:t>Can Be</a:t>
            </a:r>
          </a:p>
          <a:p>
            <a:pPr algn="ctr"/>
            <a:r>
              <a:rPr lang="en-AU" sz="4800" b="1" dirty="0">
                <a:solidFill>
                  <a:srgbClr val="FFC000"/>
                </a:solidFill>
              </a:rPr>
              <a:t>Organic or mineral</a:t>
            </a:r>
          </a:p>
          <a:p>
            <a:pPr algn="ctr"/>
            <a:r>
              <a:rPr lang="en-AU" sz="4800" b="1" dirty="0">
                <a:solidFill>
                  <a:srgbClr val="FFC000"/>
                </a:solidFill>
              </a:rPr>
              <a:t>Inert</a:t>
            </a:r>
          </a:p>
          <a:p>
            <a:pPr algn="ctr"/>
            <a:r>
              <a:rPr lang="en-AU" sz="4800" b="1" dirty="0">
                <a:solidFill>
                  <a:srgbClr val="FFC000"/>
                </a:solidFill>
              </a:rPr>
              <a:t>Acidic</a:t>
            </a:r>
          </a:p>
          <a:p>
            <a:pPr algn="ctr"/>
            <a:r>
              <a:rPr lang="en-AU" sz="4800" b="1" dirty="0">
                <a:solidFill>
                  <a:srgbClr val="FFC000"/>
                </a:solidFill>
              </a:rPr>
              <a:t>Alkaline </a:t>
            </a:r>
          </a:p>
          <a:p>
            <a:pPr algn="ctr"/>
            <a:endParaRPr lang="en-AU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7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10" y="127930"/>
            <a:ext cx="7135086" cy="4748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11510"/>
            <a:ext cx="1901409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C000"/>
                </a:solidFill>
              </a:rPr>
              <a:t>COMPOSTED</a:t>
            </a:r>
          </a:p>
          <a:p>
            <a:r>
              <a:rPr lang="en-AU" sz="2400" b="1" dirty="0">
                <a:solidFill>
                  <a:srgbClr val="FFC000"/>
                </a:solidFill>
              </a:rPr>
              <a:t>PINE BARK</a:t>
            </a:r>
          </a:p>
          <a:p>
            <a:r>
              <a:rPr lang="en-AU" sz="2400" b="1" dirty="0">
                <a:solidFill>
                  <a:srgbClr val="FFC000"/>
                </a:solidFill>
              </a:rPr>
              <a:t>(soft)</a:t>
            </a:r>
          </a:p>
        </p:txBody>
      </p:sp>
    </p:spTree>
    <p:extLst>
      <p:ext uri="{BB962C8B-B14F-4D97-AF65-F5344CB8AC3E}">
        <p14:creationId xmlns:p14="http://schemas.microsoft.com/office/powerpoint/2010/main" val="91606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sitting, food, bag&#10;&#10;Description automatically generated">
            <a:extLst>
              <a:ext uri="{FF2B5EF4-FFF2-40B4-BE49-F238E27FC236}">
                <a16:creationId xmlns:a16="http://schemas.microsoft.com/office/drawing/2014/main" xmlns="" id="{2093026C-A1E1-4D01-8B94-5CC9E128C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04" y="0"/>
            <a:ext cx="4042791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DA204D-3B9F-4620-9FF7-4AE4FE962E88}"/>
              </a:ext>
            </a:extLst>
          </p:cNvPr>
          <p:cNvSpPr txBox="1"/>
          <p:nvPr/>
        </p:nvSpPr>
        <p:spPr>
          <a:xfrm>
            <a:off x="-36512" y="1059582"/>
            <a:ext cx="2736304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HEAT TREATED PINE BARK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(hard)</a:t>
            </a:r>
          </a:p>
        </p:txBody>
      </p:sp>
    </p:spTree>
    <p:extLst>
      <p:ext uri="{BB962C8B-B14F-4D97-AF65-F5344CB8AC3E}">
        <p14:creationId xmlns:p14="http://schemas.microsoft.com/office/powerpoint/2010/main" val="313949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10" y="315130"/>
            <a:ext cx="6112514" cy="4560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7534"/>
            <a:ext cx="1979712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C000"/>
                </a:solidFill>
              </a:rPr>
              <a:t>SCORIA </a:t>
            </a:r>
          </a:p>
        </p:txBody>
      </p:sp>
    </p:spTree>
    <p:extLst>
      <p:ext uri="{BB962C8B-B14F-4D97-AF65-F5344CB8AC3E}">
        <p14:creationId xmlns:p14="http://schemas.microsoft.com/office/powerpoint/2010/main" val="47709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10" y="444428"/>
            <a:ext cx="6385730" cy="4287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6512" y="627534"/>
            <a:ext cx="1872208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C000"/>
                </a:solidFill>
              </a:rPr>
              <a:t>CHARCOAL</a:t>
            </a:r>
          </a:p>
        </p:txBody>
      </p:sp>
    </p:spTree>
    <p:extLst>
      <p:ext uri="{BB962C8B-B14F-4D97-AF65-F5344CB8AC3E}">
        <p14:creationId xmlns:p14="http://schemas.microsoft.com/office/powerpoint/2010/main" val="297172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8132"/>
            <a:ext cx="6408712" cy="4575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99543"/>
            <a:ext cx="2555775" cy="13849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C000"/>
                </a:solidFill>
              </a:rPr>
              <a:t>EXPANDED CLAY</a:t>
            </a:r>
          </a:p>
          <a:p>
            <a:r>
              <a:rPr lang="en-AU" sz="2800" b="1" dirty="0">
                <a:solidFill>
                  <a:srgbClr val="FFC000"/>
                </a:solidFill>
              </a:rPr>
              <a:t> BALLS</a:t>
            </a:r>
          </a:p>
        </p:txBody>
      </p:sp>
    </p:spTree>
    <p:extLst>
      <p:ext uri="{BB962C8B-B14F-4D97-AF65-F5344CB8AC3E}">
        <p14:creationId xmlns:p14="http://schemas.microsoft.com/office/powerpoint/2010/main" val="56422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67650"/>
            <a:ext cx="1677144" cy="3920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339502"/>
            <a:ext cx="3024336" cy="4608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51926"/>
            <a:ext cx="1695846" cy="396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843558"/>
            <a:ext cx="18002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C000"/>
                </a:solidFill>
              </a:rPr>
              <a:t>PERLITE</a:t>
            </a:r>
          </a:p>
        </p:txBody>
      </p:sp>
    </p:spTree>
    <p:extLst>
      <p:ext uri="{BB962C8B-B14F-4D97-AF65-F5344CB8AC3E}">
        <p14:creationId xmlns:p14="http://schemas.microsoft.com/office/powerpoint/2010/main" val="342421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xmlns="" id="{4203A2A7-6033-4155-8F1F-FB45166D0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71" y="0"/>
            <a:ext cx="684911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A477FB-F023-4CF0-A504-AF35DCD23D9A}"/>
              </a:ext>
            </a:extLst>
          </p:cNvPr>
          <p:cNvSpPr txBox="1"/>
          <p:nvPr/>
        </p:nvSpPr>
        <p:spPr>
          <a:xfrm>
            <a:off x="0" y="1131590"/>
            <a:ext cx="1979712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RIVER GRAVEL</a:t>
            </a:r>
          </a:p>
        </p:txBody>
      </p:sp>
    </p:spTree>
    <p:extLst>
      <p:ext uri="{BB962C8B-B14F-4D97-AF65-F5344CB8AC3E}">
        <p14:creationId xmlns:p14="http://schemas.microsoft.com/office/powerpoint/2010/main" val="383296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 wall&#10;&#10;Description automatically generated">
            <a:extLst>
              <a:ext uri="{FF2B5EF4-FFF2-40B4-BE49-F238E27FC236}">
                <a16:creationId xmlns:a16="http://schemas.microsoft.com/office/drawing/2014/main" xmlns="" id="{33E6FFA2-9BEF-4A35-944E-24D82DC13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627534"/>
            <a:ext cx="5472608" cy="4104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A3DC97-C0CF-45A5-B0BE-D88116045D60}"/>
              </a:ext>
            </a:extLst>
          </p:cNvPr>
          <p:cNvSpPr txBox="1"/>
          <p:nvPr/>
        </p:nvSpPr>
        <p:spPr>
          <a:xfrm>
            <a:off x="261442" y="1779662"/>
            <a:ext cx="1934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QUARRIED ROCK</a:t>
            </a:r>
          </a:p>
        </p:txBody>
      </p:sp>
    </p:spTree>
    <p:extLst>
      <p:ext uri="{BB962C8B-B14F-4D97-AF65-F5344CB8AC3E}">
        <p14:creationId xmlns:p14="http://schemas.microsoft.com/office/powerpoint/2010/main" val="205225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ck building&#10;&#10;Description automatically generated">
            <a:extLst>
              <a:ext uri="{FF2B5EF4-FFF2-40B4-BE49-F238E27FC236}">
                <a16:creationId xmlns:a16="http://schemas.microsoft.com/office/drawing/2014/main" xmlns="" id="{B8E55A71-0278-4377-8313-855D25836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 b="17264"/>
          <a:stretch/>
        </p:blipFill>
        <p:spPr>
          <a:xfrm>
            <a:off x="482600" y="482600"/>
            <a:ext cx="8178799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3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xmlns="" id="{B765BA06-3FF8-44CF-82E4-10227D190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40" y="0"/>
            <a:ext cx="5091719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70F535-B12E-4BCE-B246-B1246C77E070}"/>
              </a:ext>
            </a:extLst>
          </p:cNvPr>
          <p:cNvSpPr txBox="1"/>
          <p:nvPr/>
        </p:nvSpPr>
        <p:spPr>
          <a:xfrm>
            <a:off x="35496" y="1347614"/>
            <a:ext cx="2399503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LIMESTONE</a:t>
            </a:r>
          </a:p>
          <a:p>
            <a:r>
              <a:rPr lang="en-US" sz="3600" b="1" dirty="0">
                <a:solidFill>
                  <a:srgbClr val="FFC000"/>
                </a:solidFill>
              </a:rPr>
              <a:t> CHIPS</a:t>
            </a:r>
          </a:p>
        </p:txBody>
      </p:sp>
    </p:spTree>
    <p:extLst>
      <p:ext uri="{BB962C8B-B14F-4D97-AF65-F5344CB8AC3E}">
        <p14:creationId xmlns:p14="http://schemas.microsoft.com/office/powerpoint/2010/main" val="463491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16" y="1009650"/>
            <a:ext cx="48768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48040"/>
            <a:ext cx="2619417" cy="224676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C000"/>
                </a:solidFill>
              </a:rPr>
              <a:t>CORK,</a:t>
            </a:r>
          </a:p>
          <a:p>
            <a:r>
              <a:rPr lang="en-AU" sz="2800" b="1" dirty="0">
                <a:solidFill>
                  <a:srgbClr val="FFC000"/>
                </a:solidFill>
              </a:rPr>
              <a:t>CASUARINA,</a:t>
            </a:r>
          </a:p>
          <a:p>
            <a:r>
              <a:rPr lang="en-AU" sz="2800" b="1" dirty="0">
                <a:solidFill>
                  <a:srgbClr val="FFC000"/>
                </a:solidFill>
              </a:rPr>
              <a:t>TREE FERN, &amp;</a:t>
            </a:r>
          </a:p>
          <a:p>
            <a:r>
              <a:rPr lang="en-AU" sz="2800" b="1" dirty="0">
                <a:solidFill>
                  <a:srgbClr val="FFC000"/>
                </a:solidFill>
              </a:rPr>
              <a:t>HARDWOOD SLABS. </a:t>
            </a:r>
          </a:p>
        </p:txBody>
      </p:sp>
    </p:spTree>
    <p:extLst>
      <p:ext uri="{BB962C8B-B14F-4D97-AF65-F5344CB8AC3E}">
        <p14:creationId xmlns:p14="http://schemas.microsoft.com/office/powerpoint/2010/main" val="3889539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-20538"/>
            <a:ext cx="5164038" cy="5164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9582"/>
            <a:ext cx="205172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C000"/>
                </a:solidFill>
              </a:rPr>
              <a:t>SPHAGNUM MOSS</a:t>
            </a:r>
          </a:p>
        </p:txBody>
      </p:sp>
    </p:spTree>
    <p:extLst>
      <p:ext uri="{BB962C8B-B14F-4D97-AF65-F5344CB8AC3E}">
        <p14:creationId xmlns:p14="http://schemas.microsoft.com/office/powerpoint/2010/main" val="559802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sitting, table, pink&#10;&#10;Description automatically generated">
            <a:extLst>
              <a:ext uri="{FF2B5EF4-FFF2-40B4-BE49-F238E27FC236}">
                <a16:creationId xmlns:a16="http://schemas.microsoft.com/office/drawing/2014/main" xmlns="" id="{1E1EB6E2-EAE6-4B70-AB29-74FFDC84F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7531" y="819795"/>
            <a:ext cx="5143500" cy="3894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7C8CDC-6235-4FAC-92A5-D8D5C117EFC7}"/>
              </a:ext>
            </a:extLst>
          </p:cNvPr>
          <p:cNvSpPr txBox="1"/>
          <p:nvPr/>
        </p:nvSpPr>
        <p:spPr>
          <a:xfrm>
            <a:off x="35496" y="843558"/>
            <a:ext cx="3105915" cy="95410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Cheap prepackaged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Bark mix. </a:t>
            </a:r>
          </a:p>
        </p:txBody>
      </p:sp>
    </p:spTree>
    <p:extLst>
      <p:ext uri="{BB962C8B-B14F-4D97-AF65-F5344CB8AC3E}">
        <p14:creationId xmlns:p14="http://schemas.microsoft.com/office/powerpoint/2010/main" val="37263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20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rgbClr val="FFC000"/>
                </a:solidFill>
              </a:rPr>
              <a:t>MY POTTING MIX</a:t>
            </a:r>
          </a:p>
          <a:p>
            <a:pPr algn="ctr"/>
            <a:r>
              <a:rPr lang="en-AU" sz="4400" b="1" dirty="0">
                <a:solidFill>
                  <a:srgbClr val="FFC000"/>
                </a:solidFill>
              </a:rPr>
              <a:t>5 Parts Bark</a:t>
            </a:r>
          </a:p>
          <a:p>
            <a:pPr algn="ctr"/>
            <a:r>
              <a:rPr lang="en-AU" sz="4400" b="1" dirty="0">
                <a:solidFill>
                  <a:srgbClr val="FFC000"/>
                </a:solidFill>
              </a:rPr>
              <a:t>2 Parts Expanded Clay Balls</a:t>
            </a:r>
          </a:p>
          <a:p>
            <a:pPr algn="ctr"/>
            <a:r>
              <a:rPr lang="en-AU" sz="4400" b="1" dirty="0">
                <a:solidFill>
                  <a:srgbClr val="FFC000"/>
                </a:solidFill>
              </a:rPr>
              <a:t>2 Parts Scoria</a:t>
            </a:r>
          </a:p>
          <a:p>
            <a:pPr algn="ctr"/>
            <a:r>
              <a:rPr lang="en-AU" sz="4400" b="1" dirty="0">
                <a:solidFill>
                  <a:srgbClr val="FFC000"/>
                </a:solidFill>
              </a:rPr>
              <a:t>2 Parts Perlite</a:t>
            </a:r>
          </a:p>
          <a:p>
            <a:pPr algn="ctr"/>
            <a:r>
              <a:rPr lang="en-AU" sz="4400" b="1" dirty="0">
                <a:solidFill>
                  <a:srgbClr val="FFC000"/>
                </a:solidFill>
              </a:rPr>
              <a:t>1 Part Charcoal</a:t>
            </a:r>
          </a:p>
          <a:p>
            <a:pPr algn="ctr"/>
            <a:endParaRPr lang="en-AU" sz="4400" b="1" dirty="0">
              <a:solidFill>
                <a:srgbClr val="FFC000"/>
              </a:solidFill>
            </a:endParaRPr>
          </a:p>
          <a:p>
            <a:pPr algn="ctr"/>
            <a:endParaRPr lang="en-A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70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AF6FE3-4E14-451A-9F99-EEA6E3148220}"/>
              </a:ext>
            </a:extLst>
          </p:cNvPr>
          <p:cNvSpPr txBox="1"/>
          <p:nvPr/>
        </p:nvSpPr>
        <p:spPr>
          <a:xfrm>
            <a:off x="0" y="33950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STERILISATION OF ALL CUTTING EQUIPMENT IS MOST IMPORTANT.</a:t>
            </a: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USE A SATURATED SOLOUTION OF TRISODIUM PHOSPHATE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TO STERILISE CUTTERS.</a:t>
            </a:r>
          </a:p>
        </p:txBody>
      </p:sp>
    </p:spTree>
    <p:extLst>
      <p:ext uri="{BB962C8B-B14F-4D97-AF65-F5344CB8AC3E}">
        <p14:creationId xmlns:p14="http://schemas.microsoft.com/office/powerpoint/2010/main" val="2281098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9"/>
            <a:ext cx="6236450" cy="3507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2387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rgbClr val="FFC000"/>
                </a:solidFill>
              </a:rPr>
              <a:t>SEAL ALL CUTS WITH STERI-PRUNE USING A FRESH COTTON BUD ON EACH PLANT.</a:t>
            </a:r>
          </a:p>
        </p:txBody>
      </p:sp>
    </p:spTree>
    <p:extLst>
      <p:ext uri="{BB962C8B-B14F-4D97-AF65-F5344CB8AC3E}">
        <p14:creationId xmlns:p14="http://schemas.microsoft.com/office/powerpoint/2010/main" val="3825367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753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C000"/>
                </a:solidFill>
              </a:rPr>
              <a:t>SPRAY WHOLE OF PLANT WITH A MIXTURE OF:-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7966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rgbClr val="FFC000"/>
                </a:solidFill>
              </a:rPr>
              <a:t>5 </a:t>
            </a:r>
            <a:r>
              <a:rPr lang="en-AU" sz="4000" b="1" dirty="0" err="1">
                <a:solidFill>
                  <a:srgbClr val="FFC000"/>
                </a:solidFill>
              </a:rPr>
              <a:t>mls</a:t>
            </a:r>
            <a:r>
              <a:rPr lang="en-AU" sz="4000" b="1" dirty="0">
                <a:solidFill>
                  <a:srgbClr val="FFC000"/>
                </a:solidFill>
              </a:rPr>
              <a:t> of growth hormone</a:t>
            </a:r>
            <a:r>
              <a:rPr lang="en-AU" sz="4000" b="1">
                <a:solidFill>
                  <a:srgbClr val="FFC000"/>
                </a:solidFill>
              </a:rPr>
              <a:t>, 5 </a:t>
            </a:r>
            <a:r>
              <a:rPr lang="en-AU" sz="4000" b="1" dirty="0" err="1">
                <a:solidFill>
                  <a:srgbClr val="FFC000"/>
                </a:solidFill>
              </a:rPr>
              <a:t>mls</a:t>
            </a:r>
            <a:r>
              <a:rPr lang="en-AU" sz="4000" b="1" dirty="0">
                <a:solidFill>
                  <a:srgbClr val="FFC000"/>
                </a:solidFill>
              </a:rPr>
              <a:t> </a:t>
            </a:r>
            <a:r>
              <a:rPr lang="en-AU" sz="4000" b="1" dirty="0" err="1">
                <a:solidFill>
                  <a:srgbClr val="FFC000"/>
                </a:solidFill>
              </a:rPr>
              <a:t>Algenox</a:t>
            </a:r>
            <a:r>
              <a:rPr lang="en-AU" sz="4000" b="1" dirty="0">
                <a:solidFill>
                  <a:srgbClr val="FFC000"/>
                </a:solidFill>
              </a:rPr>
              <a:t>,  ¼ Aspro tablet per litre water,</a:t>
            </a:r>
          </a:p>
          <a:p>
            <a:pPr algn="ctr"/>
            <a:r>
              <a:rPr lang="en-AU" sz="4000" b="1" dirty="0">
                <a:solidFill>
                  <a:srgbClr val="FFC000"/>
                </a:solidFill>
              </a:rPr>
              <a:t>concentrating spray on the root system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813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80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with a fork&#10;&#10;Description automatically generated">
            <a:extLst>
              <a:ext uri="{FF2B5EF4-FFF2-40B4-BE49-F238E27FC236}">
                <a16:creationId xmlns:a16="http://schemas.microsoft.com/office/drawing/2014/main" xmlns="" id="{F9B76B41-ADFE-4859-A0B8-8335B834C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r="3880" b="1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4" name="Picture 3" descr="A plate of food with a fork&#10;&#10;Description automatically generated">
            <a:extLst>
              <a:ext uri="{FF2B5EF4-FFF2-40B4-BE49-F238E27FC236}">
                <a16:creationId xmlns:a16="http://schemas.microsoft.com/office/drawing/2014/main" xmlns="" id="{ADE34EE3-0722-4D4D-B96E-D674FB1F5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r="3880" b="1"/>
          <a:stretch/>
        </p:blipFill>
        <p:spPr>
          <a:xfrm>
            <a:off x="1637" y="13266"/>
            <a:ext cx="9143980" cy="514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3D0784-5B89-4A00-8DE8-EA7BC25ECB4F}"/>
              </a:ext>
            </a:extLst>
          </p:cNvPr>
          <p:cNvSpPr txBox="1"/>
          <p:nvPr/>
        </p:nvSpPr>
        <p:spPr>
          <a:xfrm>
            <a:off x="0" y="0"/>
            <a:ext cx="2267744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FEEDING TIME</a:t>
            </a:r>
          </a:p>
        </p:txBody>
      </p:sp>
    </p:spTree>
    <p:extLst>
      <p:ext uri="{BB962C8B-B14F-4D97-AF65-F5344CB8AC3E}">
        <p14:creationId xmlns:p14="http://schemas.microsoft.com/office/powerpoint/2010/main" val="1442242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9598"/>
            <a:ext cx="650216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8264" y="1851670"/>
            <a:ext cx="201622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C000"/>
                </a:solidFill>
              </a:rPr>
              <a:t>Velamen</a:t>
            </a:r>
            <a:r>
              <a:rPr lang="en-AU" dirty="0">
                <a:solidFill>
                  <a:srgbClr val="FFC000"/>
                </a:solidFill>
              </a:rPr>
              <a:t> </a:t>
            </a:r>
            <a:r>
              <a:rPr lang="en-AU" dirty="0" err="1">
                <a:solidFill>
                  <a:srgbClr val="FFC000"/>
                </a:solidFill>
              </a:rPr>
              <a:t>radicum</a:t>
            </a:r>
            <a:endParaRPr lang="en-A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9964" y="915566"/>
            <a:ext cx="142802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C000"/>
                </a:solidFill>
              </a:rPr>
              <a:t>Passage Calls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5409" y="2211710"/>
            <a:ext cx="8066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C000"/>
                </a:solidFill>
              </a:rPr>
              <a:t>Cortex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3435846"/>
            <a:ext cx="165618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C000"/>
                </a:solidFill>
              </a:rPr>
              <a:t>Passage cells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0493" y="3651870"/>
            <a:ext cx="1411427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FFC000"/>
                </a:solidFill>
              </a:rPr>
              <a:t>Vascular Tissue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96" y="915566"/>
            <a:ext cx="2422138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FFC000"/>
                </a:solidFill>
              </a:rPr>
              <a:t>Microscopic View</a:t>
            </a:r>
          </a:p>
          <a:p>
            <a:r>
              <a:rPr lang="en-AU" sz="2400" b="1" dirty="0">
                <a:solidFill>
                  <a:srgbClr val="FFC000"/>
                </a:solidFill>
              </a:rPr>
              <a:t>Orchid root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96376"/>
            <a:ext cx="2555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Picture credit “ Zotz G &amp; Winkler U. 2013. Aerial roots of epiphytic orchids: The </a:t>
            </a:r>
            <a:r>
              <a:rPr lang="en-AU" i="1" dirty="0"/>
              <a:t>velamen </a:t>
            </a:r>
            <a:r>
              <a:rPr lang="en-AU" i="1" dirty="0" err="1"/>
              <a:t>radicum</a:t>
            </a:r>
            <a:r>
              <a:rPr lang="en-AU" dirty="0"/>
              <a:t> and its role in water and nutrient uptake. </a:t>
            </a:r>
            <a:r>
              <a:rPr lang="en-AU" i="1" dirty="0" err="1"/>
              <a:t>Oecologia</a:t>
            </a:r>
            <a:r>
              <a:rPr lang="en-AU" dirty="0"/>
              <a:t> 171: 733-741”</a:t>
            </a:r>
          </a:p>
        </p:txBody>
      </p:sp>
    </p:spTree>
    <p:extLst>
      <p:ext uri="{BB962C8B-B14F-4D97-AF65-F5344CB8AC3E}">
        <p14:creationId xmlns:p14="http://schemas.microsoft.com/office/powerpoint/2010/main" val="372326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cat, person&#10;&#10;Description automatically generated">
            <a:extLst>
              <a:ext uri="{FF2B5EF4-FFF2-40B4-BE49-F238E27FC236}">
                <a16:creationId xmlns:a16="http://schemas.microsoft.com/office/drawing/2014/main" xmlns="" id="{6DC127D5-6C25-4EBB-81E2-CAAE78CC7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" b="1445"/>
          <a:stretch/>
        </p:blipFill>
        <p:spPr>
          <a:xfrm>
            <a:off x="482600" y="482600"/>
            <a:ext cx="8178799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74100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23" y="0"/>
            <a:ext cx="577385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1635646"/>
            <a:ext cx="3194336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C000"/>
                </a:solidFill>
              </a:rPr>
              <a:t>View of excellent </a:t>
            </a:r>
          </a:p>
          <a:p>
            <a:r>
              <a:rPr lang="en-AU" sz="3200" b="1" dirty="0">
                <a:solidFill>
                  <a:srgbClr val="FFC000"/>
                </a:solidFill>
              </a:rPr>
              <a:t>root growth</a:t>
            </a:r>
          </a:p>
        </p:txBody>
      </p:sp>
    </p:spTree>
    <p:extLst>
      <p:ext uri="{BB962C8B-B14F-4D97-AF65-F5344CB8AC3E}">
        <p14:creationId xmlns:p14="http://schemas.microsoft.com/office/powerpoint/2010/main" val="1459732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12" y="100012"/>
            <a:ext cx="6324600" cy="4943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35646"/>
            <a:ext cx="2843808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C000"/>
                </a:solidFill>
              </a:rPr>
              <a:t>Very poor example of root growth,</a:t>
            </a:r>
          </a:p>
          <a:p>
            <a:r>
              <a:rPr lang="en-AU" sz="2400" b="1" dirty="0">
                <a:solidFill>
                  <a:srgbClr val="FFC000"/>
                </a:solidFill>
              </a:rPr>
              <a:t>caused by an excess of water and fertiliser</a:t>
            </a:r>
          </a:p>
        </p:txBody>
      </p:sp>
    </p:spTree>
    <p:extLst>
      <p:ext uri="{BB962C8B-B14F-4D97-AF65-F5344CB8AC3E}">
        <p14:creationId xmlns:p14="http://schemas.microsoft.com/office/powerpoint/2010/main" val="1641483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40814"/>
            <a:ext cx="8268238" cy="41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98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6" y="0"/>
            <a:ext cx="77574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82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2" y="0"/>
            <a:ext cx="776567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95486"/>
            <a:ext cx="504056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C000"/>
                </a:solidFill>
              </a:rPr>
              <a:t>Chemical Fertilisers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1851670"/>
            <a:ext cx="4601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b="1" dirty="0"/>
              <a:t>Fe.</a:t>
            </a:r>
          </a:p>
        </p:txBody>
      </p:sp>
    </p:spTree>
    <p:extLst>
      <p:ext uri="{BB962C8B-B14F-4D97-AF65-F5344CB8AC3E}">
        <p14:creationId xmlns:p14="http://schemas.microsoft.com/office/powerpoint/2010/main" val="3778131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2" y="0"/>
            <a:ext cx="776567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99542"/>
            <a:ext cx="2708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C000"/>
                </a:solidFill>
              </a:rPr>
              <a:t>100gms per litre BENZALKONIUM</a:t>
            </a:r>
          </a:p>
          <a:p>
            <a:r>
              <a:rPr lang="en-AU" sz="2800" b="1" dirty="0">
                <a:solidFill>
                  <a:srgbClr val="FFC000"/>
                </a:solidFill>
              </a:rPr>
              <a:t>CHLORIDE</a:t>
            </a:r>
          </a:p>
        </p:txBody>
      </p:sp>
    </p:spTree>
    <p:extLst>
      <p:ext uri="{BB962C8B-B14F-4D97-AF65-F5344CB8AC3E}">
        <p14:creationId xmlns:p14="http://schemas.microsoft.com/office/powerpoint/2010/main" val="3960796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6" y="0"/>
            <a:ext cx="776496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5986"/>
            <a:ext cx="2736304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FFC000"/>
                </a:solidFill>
              </a:rPr>
              <a:t>Organic Fertilisers </a:t>
            </a:r>
          </a:p>
        </p:txBody>
      </p:sp>
    </p:spTree>
    <p:extLst>
      <p:ext uri="{BB962C8B-B14F-4D97-AF65-F5344CB8AC3E}">
        <p14:creationId xmlns:p14="http://schemas.microsoft.com/office/powerpoint/2010/main" val="925384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771550"/>
            <a:ext cx="1964754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3200" b="1" dirty="0"/>
              <a:t>Growth Hormone</a:t>
            </a:r>
          </a:p>
        </p:txBody>
      </p:sp>
    </p:spTree>
    <p:extLst>
      <p:ext uri="{BB962C8B-B14F-4D97-AF65-F5344CB8AC3E}">
        <p14:creationId xmlns:p14="http://schemas.microsoft.com/office/powerpoint/2010/main" val="610930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C8CA3B-2DA4-4977-8D33-2D8A47E3D096}"/>
              </a:ext>
            </a:extLst>
          </p:cNvPr>
          <p:cNvSpPr txBox="1"/>
          <p:nvPr/>
        </p:nvSpPr>
        <p:spPr>
          <a:xfrm>
            <a:off x="3347864" y="-164554"/>
            <a:ext cx="288032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ASPRO</a:t>
            </a:r>
          </a:p>
        </p:txBody>
      </p:sp>
      <p:pic>
        <p:nvPicPr>
          <p:cNvPr id="4" name="Picture 3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086E3C20-5E55-46E6-B20F-AA483C62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7574"/>
            <a:ext cx="4155926" cy="4155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D5DEF1-89D9-4E26-9C31-304986B19FE5}"/>
              </a:ext>
            </a:extLst>
          </p:cNvPr>
          <p:cNvSpPr txBox="1"/>
          <p:nvPr/>
        </p:nvSpPr>
        <p:spPr>
          <a:xfrm>
            <a:off x="0" y="1707654"/>
            <a:ext cx="2555776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ONE TABLET TO 4 LITRES</a:t>
            </a:r>
          </a:p>
        </p:txBody>
      </p:sp>
    </p:spTree>
    <p:extLst>
      <p:ext uri="{BB962C8B-B14F-4D97-AF65-F5344CB8AC3E}">
        <p14:creationId xmlns:p14="http://schemas.microsoft.com/office/powerpoint/2010/main" val="565886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EEC675-9E87-4308-AEA3-5D17BED4913B}"/>
              </a:ext>
            </a:extLst>
          </p:cNvPr>
          <p:cNvSpPr txBox="1"/>
          <p:nvPr/>
        </p:nvSpPr>
        <p:spPr>
          <a:xfrm>
            <a:off x="0" y="16478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HOW OFTEN SHOULD I FERTILISE?</a:t>
            </a:r>
          </a:p>
        </p:txBody>
      </p:sp>
    </p:spTree>
    <p:extLst>
      <p:ext uri="{BB962C8B-B14F-4D97-AF65-F5344CB8AC3E}">
        <p14:creationId xmlns:p14="http://schemas.microsoft.com/office/powerpoint/2010/main" val="23223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ree in a forest&#10;&#10;Description automatically generated">
            <a:extLst>
              <a:ext uri="{FF2B5EF4-FFF2-40B4-BE49-F238E27FC236}">
                <a16:creationId xmlns:a16="http://schemas.microsoft.com/office/drawing/2014/main" xmlns="" id="{707AAE85-AE2E-4724-8D24-66C7AED8E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 r="1" b="1717"/>
          <a:stretch/>
        </p:blipFill>
        <p:spPr>
          <a:xfrm>
            <a:off x="147637" y="130138"/>
            <a:ext cx="8848725" cy="48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2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FAD860-C947-4901-A3C3-206570103966}"/>
              </a:ext>
            </a:extLst>
          </p:cNvPr>
          <p:cNvSpPr txBox="1"/>
          <p:nvPr/>
        </p:nvSpPr>
        <p:spPr>
          <a:xfrm>
            <a:off x="0" y="1851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EVERY TIME I WATER</a:t>
            </a:r>
          </a:p>
        </p:txBody>
      </p:sp>
    </p:spTree>
    <p:extLst>
      <p:ext uri="{BB962C8B-B14F-4D97-AF65-F5344CB8AC3E}">
        <p14:creationId xmlns:p14="http://schemas.microsoft.com/office/powerpoint/2010/main" val="2759584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3C95F-DCEB-4817-9EBE-23706ABE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26" y="0"/>
            <a:ext cx="82233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9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053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C000"/>
                </a:solidFill>
              </a:rPr>
              <a:t>WHAT IS </a:t>
            </a:r>
            <a:r>
              <a:rPr lang="en-AU" sz="6000" b="1" dirty="0">
                <a:solidFill>
                  <a:srgbClr val="FFC000"/>
                </a:solidFill>
              </a:rPr>
              <a:t>PH?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45294"/>
            <a:ext cx="9144000" cy="4462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rgbClr val="FFC000"/>
                </a:solidFill>
              </a:rPr>
              <a:t>PH IS A MEASUREMENT WHICH DETERMINES THE AMOUNT OF HYDROGEN IONS IN A LIQUID,</a:t>
            </a:r>
          </a:p>
          <a:p>
            <a:pPr algn="ctr"/>
            <a:r>
              <a:rPr lang="en-AU" sz="4000" b="1" dirty="0">
                <a:solidFill>
                  <a:srgbClr val="FFC000"/>
                </a:solidFill>
              </a:rPr>
              <a:t> ON A SCALE OF ZERO AND 14</a:t>
            </a:r>
          </a:p>
          <a:p>
            <a:pPr algn="ctr"/>
            <a:r>
              <a:rPr lang="en-AU" sz="4400" b="1" dirty="0">
                <a:solidFill>
                  <a:srgbClr val="FFC000"/>
                </a:solidFill>
              </a:rPr>
              <a:t>with</a:t>
            </a:r>
            <a:r>
              <a:rPr lang="en-AU" sz="4000" b="1" dirty="0">
                <a:solidFill>
                  <a:srgbClr val="FFC000"/>
                </a:solidFill>
              </a:rPr>
              <a:t> 7 being  PURE water or neutral</a:t>
            </a:r>
          </a:p>
          <a:p>
            <a:pPr algn="ctr"/>
            <a:r>
              <a:rPr lang="en-AU" sz="4000" b="1" dirty="0">
                <a:solidFill>
                  <a:srgbClr val="FFC000"/>
                </a:solidFill>
              </a:rPr>
              <a:t>below 7 being acidic</a:t>
            </a:r>
          </a:p>
          <a:p>
            <a:pPr algn="ctr"/>
            <a:r>
              <a:rPr lang="en-AU" sz="4000" b="1" dirty="0">
                <a:solidFill>
                  <a:srgbClr val="FFC000"/>
                </a:solidFill>
              </a:rPr>
              <a:t>above 7 being basic (alkaline)  </a:t>
            </a:r>
          </a:p>
        </p:txBody>
      </p:sp>
    </p:spTree>
    <p:extLst>
      <p:ext uri="{BB962C8B-B14F-4D97-AF65-F5344CB8AC3E}">
        <p14:creationId xmlns:p14="http://schemas.microsoft.com/office/powerpoint/2010/main" val="35662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7138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rgbClr val="FFC000"/>
                </a:solidFill>
              </a:rPr>
              <a:t>ALL LIFE ON EARTH IS CARBON BASED</a:t>
            </a:r>
          </a:p>
          <a:p>
            <a:pPr algn="ctr"/>
            <a:r>
              <a:rPr lang="en-AU" sz="4400" b="1" dirty="0">
                <a:solidFill>
                  <a:srgbClr val="FFC000"/>
                </a:solidFill>
              </a:rPr>
              <a:t>BOTH ANIMALS AND PLANTS NEED  ACIDIC BASED FLUIDS TO ALLOW UPTAKE OF NUTRIENTS TO THE VASCULAR SYSTEM</a:t>
            </a:r>
          </a:p>
          <a:p>
            <a:pPr algn="ctr"/>
            <a:r>
              <a:rPr lang="en-AU" sz="4400" b="1" dirty="0">
                <a:solidFill>
                  <a:srgbClr val="FFC000"/>
                </a:solidFill>
              </a:rPr>
              <a:t>Human stomach acid has a PH of 1 Hydrochloric Acid has a PH of 1.2</a:t>
            </a:r>
          </a:p>
          <a:p>
            <a:pPr algn="ctr"/>
            <a:r>
              <a:rPr lang="en-AU" sz="900" dirty="0">
                <a:latin typeface="Arial"/>
                <a:ea typeface="Times New Roman"/>
              </a:rPr>
              <a:t> </a:t>
            </a:r>
            <a:endParaRPr lang="en-AU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61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9502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C000"/>
                </a:solidFill>
              </a:rPr>
              <a:t>FOR MOST ORCHIDS TO OBTAIN</a:t>
            </a:r>
          </a:p>
          <a:p>
            <a:pPr algn="ctr"/>
            <a:r>
              <a:rPr lang="en-AU" sz="3200" b="1" dirty="0">
                <a:solidFill>
                  <a:srgbClr val="FFC000"/>
                </a:solidFill>
              </a:rPr>
              <a:t> THE MAXIMUM  UPTAKE OF THE AVAILABLE ELEMENTS FROM THE FERTILISER, THE PH OF THE FERTILISER SOLUTION SHOULD BE IN THE RANGE OF </a:t>
            </a:r>
            <a:r>
              <a:rPr lang="en-AU" sz="7200" b="1" dirty="0">
                <a:solidFill>
                  <a:srgbClr val="FFC000"/>
                </a:solidFill>
              </a:rPr>
              <a:t>5.8 TO 6.5</a:t>
            </a:r>
            <a:endParaRPr lang="en-AU" sz="7200" dirty="0"/>
          </a:p>
          <a:p>
            <a:pPr algn="ctr"/>
            <a:r>
              <a:rPr lang="en-AU" sz="7200" b="1" dirty="0">
                <a:solidFill>
                  <a:srgbClr val="FFC000"/>
                </a:solidFill>
              </a:rPr>
              <a:t> </a:t>
            </a:r>
            <a:endParaRPr lang="en-AU" sz="32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986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rgbClr val="FFC000"/>
                </a:solidFill>
              </a:rPr>
              <a:t>TEST THE PH OF THE SOLUTION AFTER</a:t>
            </a:r>
          </a:p>
          <a:p>
            <a:pPr algn="ctr"/>
            <a:r>
              <a:rPr lang="en-AU" sz="4400" b="1" dirty="0">
                <a:solidFill>
                  <a:srgbClr val="FFC000"/>
                </a:solidFill>
              </a:rPr>
              <a:t> THE MIX HAS BEEN COMPLETED</a:t>
            </a:r>
            <a:r>
              <a:rPr lang="en-AU" sz="32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650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-20538"/>
            <a:ext cx="9036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C000"/>
                </a:solidFill>
              </a:rPr>
              <a:t>TOWNSVILLE WATER SUPPLY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AU" sz="3600" b="1" dirty="0">
                <a:solidFill>
                  <a:srgbClr val="FFC000"/>
                </a:solidFill>
              </a:rPr>
              <a:t>Most homes have Copper pipes. To save the pipes from corroding and making it necessary to replace them.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AU" sz="3600" b="1" dirty="0">
                <a:solidFill>
                  <a:srgbClr val="FFC000"/>
                </a:solidFill>
              </a:rPr>
              <a:t>Council controls the acidity of the water supply by increasing its alkalinity. (This is a practice of all Councils)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AU" sz="3600" b="1" dirty="0">
                <a:solidFill>
                  <a:srgbClr val="FFC000"/>
                </a:solidFill>
              </a:rPr>
              <a:t>To provide safe drinking water Council also adds Chlorine to the water supply.  </a:t>
            </a:r>
          </a:p>
        </p:txBody>
      </p:sp>
    </p:spTree>
    <p:extLst>
      <p:ext uri="{BB962C8B-B14F-4D97-AF65-F5344CB8AC3E}">
        <p14:creationId xmlns:p14="http://schemas.microsoft.com/office/powerpoint/2010/main" val="2959100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903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rgbClr val="FFC000"/>
                </a:solidFill>
              </a:rPr>
              <a:t>WHAT IS THE SOLUTION ?</a:t>
            </a:r>
          </a:p>
        </p:txBody>
      </p:sp>
    </p:spTree>
    <p:extLst>
      <p:ext uri="{BB962C8B-B14F-4D97-AF65-F5344CB8AC3E}">
        <p14:creationId xmlns:p14="http://schemas.microsoft.com/office/powerpoint/2010/main" val="3585138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03649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23678"/>
            <a:ext cx="217339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C000"/>
                </a:solidFill>
              </a:rPr>
              <a:t>PH </a:t>
            </a:r>
            <a:r>
              <a:rPr lang="en-AU" sz="3200" b="1" dirty="0">
                <a:solidFill>
                  <a:srgbClr val="FFC000"/>
                </a:solidFill>
              </a:rPr>
              <a:t>Meter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6296" y="483518"/>
            <a:ext cx="172819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FFC000"/>
                </a:solidFill>
              </a:rPr>
              <a:t>EC Meter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267494"/>
            <a:ext cx="2088232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FFC000"/>
                </a:solidFill>
              </a:rPr>
              <a:t>Phosphoric Acid</a:t>
            </a:r>
          </a:p>
        </p:txBody>
      </p:sp>
    </p:spTree>
    <p:extLst>
      <p:ext uri="{BB962C8B-B14F-4D97-AF65-F5344CB8AC3E}">
        <p14:creationId xmlns:p14="http://schemas.microsoft.com/office/powerpoint/2010/main" val="3251148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74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u="sng" dirty="0">
                <a:solidFill>
                  <a:srgbClr val="FFC000"/>
                </a:solidFill>
              </a:rPr>
              <a:t>IMPORTANCE OF CALCIUM NITRATE </a:t>
            </a:r>
          </a:p>
          <a:p>
            <a:pPr algn="ctr"/>
            <a:r>
              <a:rPr lang="en-AU" sz="4000" b="1" u="sng" dirty="0">
                <a:solidFill>
                  <a:srgbClr val="FFC000"/>
                </a:solidFill>
              </a:rPr>
              <a:t>Ca(NO3)2</a:t>
            </a:r>
          </a:p>
          <a:p>
            <a:pPr algn="ctr"/>
            <a:r>
              <a:rPr lang="en-AU" sz="4000" b="1" dirty="0">
                <a:solidFill>
                  <a:srgbClr val="FFC000"/>
                </a:solidFill>
              </a:rPr>
              <a:t>Ca is alkaline. Nitrogen oxide (NO3)2 consisting of 19 - 22 % nitrogen,</a:t>
            </a:r>
          </a:p>
          <a:p>
            <a:pPr algn="ctr"/>
            <a:r>
              <a:rPr lang="en-AU" sz="4000" b="1" dirty="0">
                <a:solidFill>
                  <a:srgbClr val="FFC000"/>
                </a:solidFill>
              </a:rPr>
              <a:t> reduces the acidity of potting mix and provides additional nitrogen to counteract nitrogen loss in the decomposition of the bark.</a:t>
            </a:r>
          </a:p>
        </p:txBody>
      </p:sp>
    </p:spTree>
    <p:extLst>
      <p:ext uri="{BB962C8B-B14F-4D97-AF65-F5344CB8AC3E}">
        <p14:creationId xmlns:p14="http://schemas.microsoft.com/office/powerpoint/2010/main" val="2956743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351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FFC000"/>
                </a:solidFill>
              </a:rPr>
              <a:t>Epsom Salts</a:t>
            </a:r>
          </a:p>
          <a:p>
            <a:pPr algn="ctr"/>
            <a:r>
              <a:rPr lang="en-AU" sz="3600" b="1" dirty="0">
                <a:solidFill>
                  <a:srgbClr val="FFC000"/>
                </a:solidFill>
              </a:rPr>
              <a:t>Magnesium Sulphate MgSO4 7H2O</a:t>
            </a:r>
          </a:p>
          <a:p>
            <a:pPr algn="ctr"/>
            <a:r>
              <a:rPr lang="en-AU" sz="3600" b="1" dirty="0">
                <a:solidFill>
                  <a:srgbClr val="FFC000"/>
                </a:solidFill>
              </a:rPr>
              <a:t>(</a:t>
            </a:r>
            <a:r>
              <a:rPr lang="en-AU" sz="3600" b="1" dirty="0" err="1">
                <a:solidFill>
                  <a:srgbClr val="FFC000"/>
                </a:solidFill>
              </a:rPr>
              <a:t>heptahydrate</a:t>
            </a:r>
            <a:r>
              <a:rPr lang="en-AU" sz="3600" b="1" dirty="0">
                <a:solidFill>
                  <a:srgbClr val="FFC000"/>
                </a:solidFill>
              </a:rPr>
              <a:t>)</a:t>
            </a:r>
          </a:p>
          <a:p>
            <a:pPr algn="ctr"/>
            <a:r>
              <a:rPr lang="en-AU" sz="3600" b="1" dirty="0">
                <a:solidFill>
                  <a:srgbClr val="FFC000"/>
                </a:solidFill>
              </a:rPr>
              <a:t>is a soluble form of Magnesium which promotes healthy vegetable growth and aids  increasing flower count.</a:t>
            </a:r>
          </a:p>
          <a:p>
            <a:pPr algn="ctr"/>
            <a:r>
              <a:rPr lang="en-AU" sz="3600" b="1" u="sng" dirty="0">
                <a:solidFill>
                  <a:srgbClr val="FFC000"/>
                </a:solidFill>
              </a:rPr>
              <a:t>NOTE: </a:t>
            </a:r>
            <a:r>
              <a:rPr lang="en-AU" sz="3600" b="1" dirty="0">
                <a:solidFill>
                  <a:srgbClr val="FFC000"/>
                </a:solidFill>
              </a:rPr>
              <a:t>like all good things do not overuse. </a:t>
            </a:r>
          </a:p>
        </p:txBody>
      </p:sp>
    </p:spTree>
    <p:extLst>
      <p:ext uri="{BB962C8B-B14F-4D97-AF65-F5344CB8AC3E}">
        <p14:creationId xmlns:p14="http://schemas.microsoft.com/office/powerpoint/2010/main" val="417320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tree next to a body of water&#10;&#10;Description automatically generated">
            <a:extLst>
              <a:ext uri="{FF2B5EF4-FFF2-40B4-BE49-F238E27FC236}">
                <a16:creationId xmlns:a16="http://schemas.microsoft.com/office/drawing/2014/main" xmlns="" id="{937E969D-E74E-45C6-AFDD-88CBC5B17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303"/>
          <a:stretch/>
        </p:blipFill>
        <p:spPr>
          <a:xfrm>
            <a:off x="147637" y="130138"/>
            <a:ext cx="8848725" cy="48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5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" y="-1254"/>
            <a:ext cx="9001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erd of zebra standing on top of a dry grass field&#10;&#10;Description automatically generated">
            <a:extLst>
              <a:ext uri="{FF2B5EF4-FFF2-40B4-BE49-F238E27FC236}">
                <a16:creationId xmlns:a16="http://schemas.microsoft.com/office/drawing/2014/main" xmlns="" id="{EEF49E36-E567-4FCF-8A57-F59981BF7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0"/>
            <a:ext cx="6542484" cy="5452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4F6587-4BAD-4474-B649-2970E80F0200}"/>
              </a:ext>
            </a:extLst>
          </p:cNvPr>
          <p:cNvSpPr txBox="1"/>
          <p:nvPr/>
        </p:nvSpPr>
        <p:spPr>
          <a:xfrm>
            <a:off x="0" y="699542"/>
            <a:ext cx="2566020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When we should have this</a:t>
            </a:r>
          </a:p>
        </p:txBody>
      </p:sp>
    </p:spTree>
    <p:extLst>
      <p:ext uri="{BB962C8B-B14F-4D97-AF65-F5344CB8AC3E}">
        <p14:creationId xmlns:p14="http://schemas.microsoft.com/office/powerpoint/2010/main" val="412163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5689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FFC000"/>
                </a:solidFill>
              </a:rPr>
              <a:t>MOST IMPORTANT TIME OF THE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69658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>
                <a:solidFill>
                  <a:srgbClr val="FFC000"/>
                </a:solidFill>
              </a:rPr>
              <a:t>“POTTING SEASON”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236562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600" b="1" dirty="0">
                <a:solidFill>
                  <a:srgbClr val="FFC000"/>
                </a:solidFill>
              </a:rPr>
              <a:t>NOW 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591963-46C7-442A-A9A1-A8ABE53D1B00}"/>
              </a:ext>
            </a:extLst>
          </p:cNvPr>
          <p:cNvSpPr txBox="1"/>
          <p:nvPr/>
        </p:nvSpPr>
        <p:spPr>
          <a:xfrm>
            <a:off x="7956376" y="1131590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994514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6" y="0"/>
            <a:ext cx="776567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7494"/>
            <a:ext cx="2915816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C000"/>
                </a:solidFill>
              </a:rPr>
              <a:t>New Roots </a:t>
            </a:r>
          </a:p>
          <a:p>
            <a:r>
              <a:rPr lang="en-AU" sz="3600" b="1" dirty="0">
                <a:solidFill>
                  <a:srgbClr val="FFC000"/>
                </a:solidFill>
              </a:rPr>
              <a:t>3 to 4 cm</a:t>
            </a:r>
          </a:p>
        </p:txBody>
      </p:sp>
    </p:spTree>
    <p:extLst>
      <p:ext uri="{BB962C8B-B14F-4D97-AF65-F5344CB8AC3E}">
        <p14:creationId xmlns:p14="http://schemas.microsoft.com/office/powerpoint/2010/main" val="126192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60" y="0"/>
            <a:ext cx="7765676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95686"/>
            <a:ext cx="2627784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FFC000"/>
                </a:solidFill>
              </a:rPr>
              <a:t>Uni- Foliate</a:t>
            </a:r>
          </a:p>
        </p:txBody>
      </p:sp>
    </p:spTree>
    <p:extLst>
      <p:ext uri="{BB962C8B-B14F-4D97-AF65-F5344CB8AC3E}">
        <p14:creationId xmlns:p14="http://schemas.microsoft.com/office/powerpoint/2010/main" val="60413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800</Words>
  <Application>Microsoft Office PowerPoint</Application>
  <PresentationFormat>On-screen Show (16:9)</PresentationFormat>
  <Paragraphs>124</Paragraphs>
  <Slides>50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Fertilisers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Fertilisers</dc:title>
  <dc:creator>Reg Dix</dc:creator>
  <cp:lastModifiedBy>Reg</cp:lastModifiedBy>
  <cp:revision>15</cp:revision>
  <dcterms:created xsi:type="dcterms:W3CDTF">2020-08-21T09:27:16Z</dcterms:created>
  <dcterms:modified xsi:type="dcterms:W3CDTF">2020-11-07T21:02:00Z</dcterms:modified>
</cp:coreProperties>
</file>